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MS Shell Dlg 2" panose="020B060403050404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94" autoAdjust="0"/>
    <p:restoredTop sz="73180" autoAdjust="0"/>
  </p:normalViewPr>
  <p:slideViewPr>
    <p:cSldViewPr>
      <p:cViewPr varScale="1">
        <p:scale>
          <a:sx n="47" d="100"/>
          <a:sy n="47" d="100"/>
        </p:scale>
        <p:origin x="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Top</a:t>
            </a:r>
            <a:r>
              <a:rPr lang="en-US" sz="3200" baseline="0" dirty="0"/>
              <a:t> 5 Categories by Aggregate “Popularity” Score</a:t>
            </a:r>
            <a:endParaRPr lang="en-US" sz="3200" dirty="0"/>
          </a:p>
        </c:rich>
      </c:tx>
      <c:layout>
        <c:manualLayout>
          <c:xMode val="edge"/>
          <c:yMode val="edge"/>
          <c:x val="0.20793983316561349"/>
          <c:y val="4.6541633831229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131969034937783E-2"/>
          <c:y val="9.635020281975773E-2"/>
          <c:w val="0.92042558452595535"/>
          <c:h val="0.7317620434229779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Sheet2!$B$19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Sheet2!$C$19</c:f>
              <c:numCache>
                <c:formatCode>General</c:formatCode>
                <c:ptCount val="1"/>
                <c:pt idx="0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3-42CA-A8B2-1D73B975B8CE}"/>
            </c:ext>
          </c:extLst>
        </c:ser>
        <c:ser>
          <c:idx val="1"/>
          <c:order val="1"/>
          <c:tx>
            <c:strRef>
              <c:f>Sheet2!$B$20</c:f>
              <c:strCache>
                <c:ptCount val="1"/>
                <c:pt idx="0">
                  <c:v>Technology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Sheet2!$C$20</c:f>
              <c:numCache>
                <c:formatCode>General</c:formatCode>
                <c:ptCount val="1"/>
                <c:pt idx="0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B3-42CA-A8B2-1D73B975B8CE}"/>
            </c:ext>
          </c:extLst>
        </c:ser>
        <c:ser>
          <c:idx val="2"/>
          <c:order val="2"/>
          <c:tx>
            <c:strRef>
              <c:f>Sheet2!$B$21</c:f>
              <c:strCache>
                <c:ptCount val="1"/>
                <c:pt idx="0">
                  <c:v>Healthy Eating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val>
            <c:numRef>
              <c:f>Sheet2!$C$21</c:f>
              <c:numCache>
                <c:formatCode>General</c:formatCode>
                <c:ptCount val="1"/>
                <c:pt idx="0">
                  <c:v>69339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B3-42CA-A8B2-1D73B975B8CE}"/>
            </c:ext>
          </c:extLst>
        </c:ser>
        <c:ser>
          <c:idx val="3"/>
          <c:order val="3"/>
          <c:tx>
            <c:strRef>
              <c:f>Sheet2!$B$22</c:f>
              <c:strCache>
                <c:ptCount val="1"/>
                <c:pt idx="0">
                  <c:v>Science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val>
            <c:numRef>
              <c:f>Sheet2!$C$22</c:f>
              <c:numCache>
                <c:formatCode>General</c:formatCode>
                <c:ptCount val="1"/>
                <c:pt idx="0">
                  <c:v>71168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B3-42CA-A8B2-1D73B975B8CE}"/>
            </c:ext>
          </c:extLst>
        </c:ser>
        <c:ser>
          <c:idx val="4"/>
          <c:order val="4"/>
          <c:tx>
            <c:strRef>
              <c:f>Sheet2!$B$23</c:f>
              <c:strCache>
                <c:ptCount val="1"/>
                <c:pt idx="0">
                  <c:v>Animals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Sheet2!$C$23</c:f>
              <c:numCache>
                <c:formatCode>General</c:formatCode>
                <c:ptCount val="1"/>
                <c:pt idx="0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B3-42CA-A8B2-1D73B975B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91741152"/>
        <c:axId val="1991744032"/>
        <c:axId val="0"/>
      </c:bar3DChart>
      <c:catAx>
        <c:axId val="19917411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44032"/>
        <c:crosses val="autoZero"/>
        <c:auto val="1"/>
        <c:lblAlgn val="ctr"/>
        <c:lblOffset val="100"/>
        <c:noMultiLvlLbl val="0"/>
      </c:catAx>
      <c:valAx>
        <c:axId val="199174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Aggregate</a:t>
                </a:r>
                <a:r>
                  <a:rPr lang="en-US" sz="3200" baseline="0" dirty="0"/>
                  <a:t> “Popularity” Score</a:t>
                </a:r>
                <a:endParaRPr lang="en-US" sz="3200" dirty="0"/>
              </a:p>
            </c:rich>
          </c:tx>
          <c:layout>
            <c:manualLayout>
              <c:xMode val="edge"/>
              <c:yMode val="edge"/>
              <c:x val="0.31231506876795856"/>
              <c:y val="0.92470093617467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4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Number</a:t>
            </a:r>
            <a:r>
              <a:rPr lang="en-US" sz="4000" baseline="0" dirty="0"/>
              <a:t> of reactions by Sentiments</a:t>
            </a:r>
            <a:endParaRPr lang="en-US" sz="4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Sheet2!$P$4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A100FF"/>
            </a:solidFill>
            <a:ln>
              <a:noFill/>
            </a:ln>
            <a:effectLst/>
            <a:sp3d/>
          </c:spPr>
          <c:invertIfNegative val="0"/>
          <c:cat>
            <c:strRef>
              <c:f>Sheet2!$O$5:$O$20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Culture</c:v>
                </c:pt>
                <c:pt idx="5">
                  <c:v>Food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Public Speaking</c:v>
                </c:pt>
                <c:pt idx="15">
                  <c:v>Veganism</c:v>
                </c:pt>
              </c:strCache>
            </c:strRef>
          </c:cat>
          <c:val>
            <c:numRef>
              <c:f>Sheet2!$P$5:$P$20</c:f>
              <c:numCache>
                <c:formatCode>General</c:formatCode>
                <c:ptCount val="16"/>
                <c:pt idx="0">
                  <c:v>1050</c:v>
                </c:pt>
                <c:pt idx="1">
                  <c:v>1015</c:v>
                </c:pt>
                <c:pt idx="2">
                  <c:v>985</c:v>
                </c:pt>
                <c:pt idx="3">
                  <c:v>974</c:v>
                </c:pt>
                <c:pt idx="4">
                  <c:v>943</c:v>
                </c:pt>
                <c:pt idx="5">
                  <c:v>943</c:v>
                </c:pt>
                <c:pt idx="6">
                  <c:v>932</c:v>
                </c:pt>
                <c:pt idx="7">
                  <c:v>918</c:v>
                </c:pt>
                <c:pt idx="8">
                  <c:v>817</c:v>
                </c:pt>
                <c:pt idx="9">
                  <c:v>815</c:v>
                </c:pt>
                <c:pt idx="10">
                  <c:v>786</c:v>
                </c:pt>
                <c:pt idx="11">
                  <c:v>768</c:v>
                </c:pt>
                <c:pt idx="12">
                  <c:v>744</c:v>
                </c:pt>
                <c:pt idx="13">
                  <c:v>716</c:v>
                </c:pt>
                <c:pt idx="14">
                  <c:v>712</c:v>
                </c:pt>
                <c:pt idx="15">
                  <c:v>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AB-41F0-84E1-F309E74F289D}"/>
            </c:ext>
          </c:extLst>
        </c:ser>
        <c:ser>
          <c:idx val="1"/>
          <c:order val="1"/>
          <c:tx>
            <c:strRef>
              <c:f>Sheet2!$Q$4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cat>
            <c:strRef>
              <c:f>Sheet2!$O$5:$O$20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Culture</c:v>
                </c:pt>
                <c:pt idx="5">
                  <c:v>Food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Public Speaking</c:v>
                </c:pt>
                <c:pt idx="15">
                  <c:v>Veganism</c:v>
                </c:pt>
              </c:strCache>
            </c:strRef>
          </c:cat>
          <c:val>
            <c:numRef>
              <c:f>Sheet2!$Q$5:$Q$20</c:f>
              <c:numCache>
                <c:formatCode>General</c:formatCode>
                <c:ptCount val="16"/>
                <c:pt idx="0">
                  <c:v>229</c:v>
                </c:pt>
                <c:pt idx="1">
                  <c:v>234</c:v>
                </c:pt>
                <c:pt idx="2">
                  <c:v>212</c:v>
                </c:pt>
                <c:pt idx="3">
                  <c:v>214</c:v>
                </c:pt>
                <c:pt idx="4">
                  <c:v>210</c:v>
                </c:pt>
                <c:pt idx="5">
                  <c:v>212</c:v>
                </c:pt>
                <c:pt idx="6">
                  <c:v>182</c:v>
                </c:pt>
                <c:pt idx="7">
                  <c:v>196</c:v>
                </c:pt>
                <c:pt idx="8">
                  <c:v>200</c:v>
                </c:pt>
                <c:pt idx="9">
                  <c:v>188</c:v>
                </c:pt>
                <c:pt idx="10">
                  <c:v>168</c:v>
                </c:pt>
                <c:pt idx="11">
                  <c:v>170</c:v>
                </c:pt>
                <c:pt idx="12">
                  <c:v>185</c:v>
                </c:pt>
                <c:pt idx="13">
                  <c:v>162</c:v>
                </c:pt>
                <c:pt idx="14">
                  <c:v>142</c:v>
                </c:pt>
                <c:pt idx="15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AB-41F0-84E1-F309E74F289D}"/>
            </c:ext>
          </c:extLst>
        </c:ser>
        <c:ser>
          <c:idx val="2"/>
          <c:order val="2"/>
          <c:tx>
            <c:strRef>
              <c:f>Sheet2!$R$4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cat>
            <c:strRef>
              <c:f>Sheet2!$O$5:$O$20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Culture</c:v>
                </c:pt>
                <c:pt idx="5">
                  <c:v>Food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Public Speaking</c:v>
                </c:pt>
                <c:pt idx="15">
                  <c:v>Veganism</c:v>
                </c:pt>
              </c:strCache>
            </c:strRef>
          </c:cat>
          <c:val>
            <c:numRef>
              <c:f>Sheet2!$R$5:$R$20</c:f>
              <c:numCache>
                <c:formatCode>General</c:formatCode>
                <c:ptCount val="16"/>
                <c:pt idx="0">
                  <c:v>618</c:v>
                </c:pt>
                <c:pt idx="1">
                  <c:v>547</c:v>
                </c:pt>
                <c:pt idx="2">
                  <c:v>520</c:v>
                </c:pt>
                <c:pt idx="3">
                  <c:v>510</c:v>
                </c:pt>
                <c:pt idx="4">
                  <c:v>523</c:v>
                </c:pt>
                <c:pt idx="5">
                  <c:v>544</c:v>
                </c:pt>
                <c:pt idx="6">
                  <c:v>550</c:v>
                </c:pt>
                <c:pt idx="7">
                  <c:v>533</c:v>
                </c:pt>
                <c:pt idx="8">
                  <c:v>440</c:v>
                </c:pt>
                <c:pt idx="9">
                  <c:v>430</c:v>
                </c:pt>
                <c:pt idx="10">
                  <c:v>441</c:v>
                </c:pt>
                <c:pt idx="11">
                  <c:v>425</c:v>
                </c:pt>
                <c:pt idx="12">
                  <c:v>409</c:v>
                </c:pt>
                <c:pt idx="13">
                  <c:v>450</c:v>
                </c:pt>
                <c:pt idx="14">
                  <c:v>363</c:v>
                </c:pt>
                <c:pt idx="15">
                  <c:v>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AB-41F0-84E1-F309E74F28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94510416"/>
        <c:axId val="2094506576"/>
        <c:axId val="0"/>
      </c:bar3DChart>
      <c:catAx>
        <c:axId val="209451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506576"/>
        <c:crosses val="autoZero"/>
        <c:auto val="1"/>
        <c:lblAlgn val="ctr"/>
        <c:lblOffset val="100"/>
        <c:noMultiLvlLbl val="0"/>
      </c:catAx>
      <c:valAx>
        <c:axId val="209450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51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845376-B062-4136-B063-01FF0EF89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0466A12-B972-4800-90F0-A57D325E7FD7}" type="pres">
      <dgm:prSet presAssocID="{B0845376-B062-4136-B063-01FF0EF89F26}" presName="Name0" presStyleCnt="0">
        <dgm:presLayoutVars>
          <dgm:chMax val="7"/>
          <dgm:chPref val="7"/>
          <dgm:dir/>
        </dgm:presLayoutVars>
      </dgm:prSet>
      <dgm:spPr/>
    </dgm:pt>
    <dgm:pt modelId="{027D4D78-AB4C-446B-B7E3-B63D5705F02D}" type="pres">
      <dgm:prSet presAssocID="{B0845376-B062-4136-B063-01FF0EF89F26}" presName="Name1" presStyleCnt="0"/>
      <dgm:spPr/>
    </dgm:pt>
  </dgm:ptLst>
  <dgm:cxnLst>
    <dgm:cxn modelId="{7C2B6B2F-7A44-40EF-91F3-A560B1368DED}" type="presOf" srcId="{B0845376-B062-4136-B063-01FF0EF89F26}" destId="{40466A12-B972-4800-90F0-A57D325E7FD7}" srcOrd="0" destOrd="0" presId="urn:microsoft.com/office/officeart/2008/layout/CircularPictureCallout"/>
    <dgm:cxn modelId="{73475DE9-ED63-4338-B7F9-EBF6F6EA612A}" type="presParOf" srcId="{40466A12-B972-4800-90F0-A57D325E7FD7}" destId="{027D4D78-AB4C-446B-B7E3-B63D5705F02D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0.35074</cdr:y>
    </cdr:from>
    <cdr:to>
      <cdr:x>0.06062</cdr:x>
      <cdr:y>0.47963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C614D0C-468F-3215-D3F9-C24C95EC0597}"/>
            </a:ext>
          </a:extLst>
        </cdr:cNvPr>
        <cdr:cNvSpPr txBox="1"/>
      </cdr:nvSpPr>
      <cdr:spPr>
        <a:xfrm xmlns:a="http://schemas.openxmlformats.org/drawingml/2006/main">
          <a:off x="0" y="2488419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2800" kern="12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microsoft.com/office/2007/relationships/diagramDrawing" Target="../diagrams/drawing1.xml"/><Relationship Id="rId5" Type="http://schemas.openxmlformats.org/officeDocument/2006/relationships/image" Target="../media/image13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957251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6C5D60-4B41-557D-5035-73A66E62359C}"/>
              </a:ext>
            </a:extLst>
          </p:cNvPr>
          <p:cNvSpPr txBox="1"/>
          <p:nvPr/>
        </p:nvSpPr>
        <p:spPr>
          <a:xfrm>
            <a:off x="2553776" y="3305349"/>
            <a:ext cx="62937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    SOCIAL BUZZ 2020/2021</a:t>
            </a:r>
          </a:p>
          <a:p>
            <a:r>
              <a:rPr lang="en-US" sz="4400" dirty="0">
                <a:solidFill>
                  <a:schemeClr val="bg2"/>
                </a:solidFill>
              </a:rPr>
              <a:t>      POSTS PERFORMANCE</a:t>
            </a:r>
          </a:p>
          <a:p>
            <a:r>
              <a:rPr lang="en-US" sz="4400" dirty="0">
                <a:solidFill>
                  <a:schemeClr val="bg2"/>
                </a:solidFill>
              </a:rPr>
              <a:t>           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3122169" y="188469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8677" y="630214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F8E14D-A868-531D-D113-4F4D44918DF4}"/>
              </a:ext>
            </a:extLst>
          </p:cNvPr>
          <p:cNvSpPr txBox="1"/>
          <p:nvPr/>
        </p:nvSpPr>
        <p:spPr>
          <a:xfrm>
            <a:off x="609600" y="283836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MS Shell Dlg 2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04112-EFCB-2B92-5F75-886C5682E744}"/>
              </a:ext>
            </a:extLst>
          </p:cNvPr>
          <p:cNvSpPr txBox="1"/>
          <p:nvPr/>
        </p:nvSpPr>
        <p:spPr>
          <a:xfrm>
            <a:off x="794331" y="283836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MS Shell Dlg 2" panose="020B0604030504040204" pitchFamily="34" charset="0"/>
            </a:endParaRPr>
          </a:p>
          <a:p>
            <a:endParaRPr lang="en-US" sz="1800" dirty="0">
              <a:latin typeface="MS Shell Dlg 2" panose="020B0604030504040204" pitchFamily="34" charset="0"/>
            </a:endParaRPr>
          </a:p>
          <a:p>
            <a:endParaRPr lang="en-US" sz="1800" dirty="0">
              <a:latin typeface="MS Shell Dlg 2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C5044-E192-0A21-B39D-0544E6F6DD8F}"/>
              </a:ext>
            </a:extLst>
          </p:cNvPr>
          <p:cNvSpPr txBox="1"/>
          <p:nvPr/>
        </p:nvSpPr>
        <p:spPr>
          <a:xfrm>
            <a:off x="794331" y="1999206"/>
            <a:ext cx="179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8D710E-EAAC-B360-70BD-A9D24349F428}"/>
              </a:ext>
            </a:extLst>
          </p:cNvPr>
          <p:cNvSpPr txBox="1"/>
          <p:nvPr/>
        </p:nvSpPr>
        <p:spPr>
          <a:xfrm>
            <a:off x="701965" y="2475493"/>
            <a:ext cx="930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“Animals” and “Science” top the list of content categories, demonstrating</a:t>
            </a:r>
          </a:p>
          <a:p>
            <a:r>
              <a:rPr lang="en-US" sz="2400" dirty="0"/>
              <a:t> a strong preference for real-life and factual content among people.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8D35F-5447-8B0F-CD91-94605290E9D0}"/>
              </a:ext>
            </a:extLst>
          </p:cNvPr>
          <p:cNvSpPr txBox="1"/>
          <p:nvPr/>
        </p:nvSpPr>
        <p:spPr>
          <a:xfrm>
            <a:off x="794331" y="3672484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INSIGHT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3B761-7EEF-6CCC-90B6-7D48EA6B175D}"/>
              </a:ext>
            </a:extLst>
          </p:cNvPr>
          <p:cNvSpPr txBox="1"/>
          <p:nvPr/>
        </p:nvSpPr>
        <p:spPr>
          <a:xfrm>
            <a:off x="607473" y="4267049"/>
            <a:ext cx="89260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“Science” is a popular theme among the top five categories related to </a:t>
            </a:r>
          </a:p>
          <a:p>
            <a:r>
              <a:rPr lang="en-US" sz="2400" dirty="0"/>
              <a:t>“Technology” which also ranks, suggesting a strong interest within </a:t>
            </a:r>
          </a:p>
          <a:p>
            <a:r>
              <a:rPr lang="en-US" sz="2400" dirty="0"/>
              <a:t> your user base. This insight can be leveraged to create campaigns </a:t>
            </a:r>
          </a:p>
          <a:p>
            <a:r>
              <a:rPr lang="en-US" sz="2400" dirty="0"/>
              <a:t> and collaborate with “Science” and “Technology” industries to boost </a:t>
            </a:r>
          </a:p>
          <a:p>
            <a:r>
              <a:rPr lang="en-US" sz="2400" dirty="0"/>
              <a:t> user engagement.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8CE990-5E62-6C17-D0C1-8A50C89285DC}"/>
              </a:ext>
            </a:extLst>
          </p:cNvPr>
          <p:cNvSpPr txBox="1"/>
          <p:nvPr/>
        </p:nvSpPr>
        <p:spPr>
          <a:xfrm>
            <a:off x="794331" y="6549482"/>
            <a:ext cx="218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NEXT STEPS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6ADE7-0DF3-2A12-6D02-1741D9B8C540}"/>
              </a:ext>
            </a:extLst>
          </p:cNvPr>
          <p:cNvSpPr txBox="1"/>
          <p:nvPr/>
        </p:nvSpPr>
        <p:spPr>
          <a:xfrm>
            <a:off x="607473" y="7236698"/>
            <a:ext cx="87714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ad-hoc analysis is insightful, but it's time to elevate it to the next</a:t>
            </a:r>
          </a:p>
          <a:p>
            <a:r>
              <a:rPr lang="en-US" sz="2400" dirty="0"/>
              <a:t> level by upgrading to large-scale production for real-time business </a:t>
            </a:r>
          </a:p>
          <a:p>
            <a:r>
              <a:rPr lang="en-US" sz="2400" dirty="0"/>
              <a:t> understanding. We can guide you through this process.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468277"/>
            <a:ext cx="11204802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err="1"/>
              <a:t>jhdhdhdhhdjjjjj</a:t>
            </a:r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AA1263-ACA8-7D05-C881-CCBA15B62189}"/>
              </a:ext>
            </a:extLst>
          </p:cNvPr>
          <p:cNvSpPr txBox="1"/>
          <p:nvPr/>
        </p:nvSpPr>
        <p:spPr>
          <a:xfrm>
            <a:off x="8282456" y="2781538"/>
            <a:ext cx="845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Buzz</a:t>
            </a:r>
            <a:r>
              <a:rPr lang="en-US" sz="2400" dirty="0"/>
              <a:t>, a rapidly expanding technology unicorn, must adapt swiftly to its growing global scale. To support this, Accenture has initiated a three-month Proof of Concept (POC) project. </a:t>
            </a:r>
          </a:p>
          <a:p>
            <a:r>
              <a:rPr lang="en-US" sz="2400" dirty="0"/>
              <a:t>The focus areas of this POC include: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285DE0-A358-CB04-41CD-1AC914D27F92}"/>
              </a:ext>
            </a:extLst>
          </p:cNvPr>
          <p:cNvSpPr txBox="1"/>
          <p:nvPr/>
        </p:nvSpPr>
        <p:spPr>
          <a:xfrm>
            <a:off x="8378405" y="4618763"/>
            <a:ext cx="9085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MS Shell Dlg 2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S Shell Dlg 2" panose="020B0604030504040204" pitchFamily="34" charset="0"/>
              </a:rPr>
              <a:t> </a:t>
            </a:r>
            <a:r>
              <a:rPr lang="en-US" sz="2400" dirty="0"/>
              <a:t>Conducting an audit of Social Buzz's big data practices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MS Shell Dlg 2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MS Shell Dlg 2" panose="020B0604030504040204" pitchFamily="34" charset="0"/>
              </a:rPr>
              <a:t> </a:t>
            </a:r>
            <a:r>
              <a:rPr lang="en-US" sz="2400" dirty="0"/>
              <a:t>Providing recommendations for a successful IPO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MS Shell Dlg 2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Performing an analysis to identify Social Buzz's top 5 most</a:t>
            </a:r>
          </a:p>
          <a:p>
            <a:r>
              <a:rPr lang="en-US" sz="2400" dirty="0"/>
              <a:t> popular content categories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11260" y="71602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9E591-6B7A-4EF1-A8E1-7C5013BEE7B8}"/>
              </a:ext>
            </a:extLst>
          </p:cNvPr>
          <p:cNvSpPr txBox="1"/>
          <p:nvPr/>
        </p:nvSpPr>
        <p:spPr>
          <a:xfrm>
            <a:off x="2514600" y="5243564"/>
            <a:ext cx="43044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 100K Posts Per  day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Over 36M Contents Per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B0DD8-83DC-507F-D45D-9026ED16E482}"/>
              </a:ext>
            </a:extLst>
          </p:cNvPr>
          <p:cNvSpPr txBox="1"/>
          <p:nvPr/>
        </p:nvSpPr>
        <p:spPr>
          <a:xfrm>
            <a:off x="2373786" y="7971392"/>
            <a:ext cx="738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However, how to capitalize on it amidst such abundance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4D680A-7AEF-F1E4-F6BB-27B8A086BDF5}"/>
              </a:ext>
            </a:extLst>
          </p:cNvPr>
          <p:cNvSpPr txBox="1"/>
          <p:nvPr/>
        </p:nvSpPr>
        <p:spPr>
          <a:xfrm>
            <a:off x="2346002" y="8932688"/>
            <a:ext cx="7736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Analysis to identify Social Buzz’s Top 5  most popular content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774698" y="4221061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731813" y="122755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04A5CBBC-C6CE-DB6A-0C60-3DBFBE002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45795"/>
              </p:ext>
            </p:extLst>
          </p:nvPr>
        </p:nvGraphicFramePr>
        <p:xfrm>
          <a:off x="9955390" y="6195663"/>
          <a:ext cx="4261391" cy="317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6C5D16E-A772-119E-FD34-ACBC703F4004}"/>
              </a:ext>
            </a:extLst>
          </p:cNvPr>
          <p:cNvSpPr txBox="1"/>
          <p:nvPr/>
        </p:nvSpPr>
        <p:spPr>
          <a:xfrm>
            <a:off x="14425577" y="184351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5C3083-BA69-8B19-6A35-A8812EBB5E85}"/>
              </a:ext>
            </a:extLst>
          </p:cNvPr>
          <p:cNvSpPr txBox="1"/>
          <p:nvPr/>
        </p:nvSpPr>
        <p:spPr>
          <a:xfrm>
            <a:off x="14677862" y="7994100"/>
            <a:ext cx="218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0CF453-A4D0-6754-5506-550FC3DD88DA}"/>
              </a:ext>
            </a:extLst>
          </p:cNvPr>
          <p:cNvSpPr txBox="1"/>
          <p:nvPr/>
        </p:nvSpPr>
        <p:spPr>
          <a:xfrm>
            <a:off x="14267548" y="4418166"/>
            <a:ext cx="31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Marcus Rompton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903F0-D075-19DC-76CF-C546A8005292}"/>
              </a:ext>
            </a:extLst>
          </p:cNvPr>
          <p:cNvSpPr txBox="1"/>
          <p:nvPr/>
        </p:nvSpPr>
        <p:spPr>
          <a:xfrm>
            <a:off x="14677862" y="5002941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Senior Principle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959A8A-A8B6-FA2C-BC8B-D90A5DC6F3AE}"/>
              </a:ext>
            </a:extLst>
          </p:cNvPr>
          <p:cNvSpPr txBox="1"/>
          <p:nvPr/>
        </p:nvSpPr>
        <p:spPr>
          <a:xfrm>
            <a:off x="14415980" y="1581909"/>
            <a:ext cx="296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Andrew Fleming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EE03F4-AF86-6BAE-84C7-E777597D59E3}"/>
              </a:ext>
            </a:extLst>
          </p:cNvPr>
          <p:cNvSpPr txBox="1"/>
          <p:nvPr/>
        </p:nvSpPr>
        <p:spPr>
          <a:xfrm>
            <a:off x="14033776" y="2159514"/>
            <a:ext cx="374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Chief Technical Architect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1DD7103-27B7-D71B-D2D3-47400771A3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1684" y="7148838"/>
            <a:ext cx="2133785" cy="21337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BE4DD9-90C3-3466-9BF5-B2FE0F2CE196}"/>
              </a:ext>
            </a:extLst>
          </p:cNvPr>
          <p:cNvSpPr txBox="1"/>
          <p:nvPr/>
        </p:nvSpPr>
        <p:spPr>
          <a:xfrm>
            <a:off x="14216782" y="7421293"/>
            <a:ext cx="330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Musa Durowoju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34B47F-562A-E3B9-9CC1-2C4318545323}"/>
              </a:ext>
            </a:extLst>
          </p:cNvPr>
          <p:cNvSpPr txBox="1"/>
          <p:nvPr/>
        </p:nvSpPr>
        <p:spPr>
          <a:xfrm>
            <a:off x="4050106" y="1464961"/>
            <a:ext cx="267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CEE691-FF48-1D80-C4BD-F8AF2759A719}"/>
              </a:ext>
            </a:extLst>
          </p:cNvPr>
          <p:cNvSpPr txBox="1"/>
          <p:nvPr/>
        </p:nvSpPr>
        <p:spPr>
          <a:xfrm>
            <a:off x="5820310" y="3131621"/>
            <a:ext cx="199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  <a:r>
              <a:rPr lang="en-US" sz="24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2400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646A8-444A-F77B-6D3D-52FC7BF8DA0B}"/>
              </a:ext>
            </a:extLst>
          </p:cNvPr>
          <p:cNvSpPr txBox="1"/>
          <p:nvPr/>
        </p:nvSpPr>
        <p:spPr>
          <a:xfrm>
            <a:off x="7714481" y="4777702"/>
            <a:ext cx="2075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</a:t>
            </a:r>
            <a:r>
              <a:rPr lang="en-US" dirty="0"/>
              <a:t> </a:t>
            </a:r>
            <a:r>
              <a:rPr lang="en-US" sz="2400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105FE1-C21C-11F9-328C-B33AC499F7CA}"/>
              </a:ext>
            </a:extLst>
          </p:cNvPr>
          <p:cNvSpPr txBox="1"/>
          <p:nvPr/>
        </p:nvSpPr>
        <p:spPr>
          <a:xfrm>
            <a:off x="9531036" y="6423783"/>
            <a:ext cx="183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839B53-CF10-2878-4261-0C57E156809D}"/>
              </a:ext>
            </a:extLst>
          </p:cNvPr>
          <p:cNvSpPr txBox="1"/>
          <p:nvPr/>
        </p:nvSpPr>
        <p:spPr>
          <a:xfrm>
            <a:off x="11582400" y="8420100"/>
            <a:ext cx="223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Uncover</a:t>
            </a:r>
            <a:r>
              <a:rPr lang="en-US" dirty="0"/>
              <a:t> </a:t>
            </a:r>
            <a:r>
              <a:rPr lang="en-US" sz="2400" dirty="0">
                <a:solidFill>
                  <a:schemeClr val="bg1"/>
                </a:solidFill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230" y="-70939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EF4DE4-C561-0A01-49F2-B91B4A171135}"/>
              </a:ext>
            </a:extLst>
          </p:cNvPr>
          <p:cNvSpPr txBox="1"/>
          <p:nvPr/>
        </p:nvSpPr>
        <p:spPr>
          <a:xfrm>
            <a:off x="4151269" y="-70939"/>
            <a:ext cx="58317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Clean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66612-B436-5811-6271-B7667CD464FA}"/>
              </a:ext>
            </a:extLst>
          </p:cNvPr>
          <p:cNvSpPr txBox="1"/>
          <p:nvPr/>
        </p:nvSpPr>
        <p:spPr>
          <a:xfrm>
            <a:off x="3542149" y="-117106"/>
            <a:ext cx="45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6F13A-F880-AE6D-5FBF-F291275F3347}"/>
              </a:ext>
            </a:extLst>
          </p:cNvPr>
          <p:cNvSpPr txBox="1"/>
          <p:nvPr/>
        </p:nvSpPr>
        <p:spPr>
          <a:xfrm>
            <a:off x="3042800" y="297275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FA6CE-4460-1924-DB43-9559EE446D00}"/>
              </a:ext>
            </a:extLst>
          </p:cNvPr>
          <p:cNvSpPr txBox="1"/>
          <p:nvPr/>
        </p:nvSpPr>
        <p:spPr>
          <a:xfrm>
            <a:off x="2174312" y="4365141"/>
            <a:ext cx="2762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    UNIQUE</a:t>
            </a:r>
          </a:p>
          <a:p>
            <a:r>
              <a:rPr lang="en-US" sz="4000" dirty="0"/>
              <a:t>CATEGORIES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E22021-42B6-6458-FA62-8BC33F563248}"/>
              </a:ext>
            </a:extLst>
          </p:cNvPr>
          <p:cNvSpPr txBox="1"/>
          <p:nvPr/>
        </p:nvSpPr>
        <p:spPr>
          <a:xfrm>
            <a:off x="7399844" y="297274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75565D-D363-EECE-6BE9-22BFE671FAD6}"/>
              </a:ext>
            </a:extLst>
          </p:cNvPr>
          <p:cNvSpPr txBox="1"/>
          <p:nvPr/>
        </p:nvSpPr>
        <p:spPr>
          <a:xfrm>
            <a:off x="6129463" y="4365141"/>
            <a:ext cx="5257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REACTIONS</a:t>
            </a:r>
            <a:r>
              <a:rPr lang="en-US" dirty="0"/>
              <a:t> </a:t>
            </a:r>
            <a:r>
              <a:rPr lang="en-US" sz="4000" dirty="0"/>
              <a:t>TO</a:t>
            </a:r>
            <a:r>
              <a:rPr lang="en-US" dirty="0"/>
              <a:t> </a:t>
            </a:r>
            <a:r>
              <a:rPr lang="en-US" sz="4000" dirty="0"/>
              <a:t>“ANIMAL”</a:t>
            </a:r>
            <a:endParaRPr lang="en-US" dirty="0"/>
          </a:p>
          <a:p>
            <a:r>
              <a:rPr lang="en-US" dirty="0"/>
              <a:t>                                  </a:t>
            </a:r>
            <a:r>
              <a:rPr lang="en-US" sz="4000" dirty="0"/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16848-25B8-069A-C065-41F05D9E66E0}"/>
              </a:ext>
            </a:extLst>
          </p:cNvPr>
          <p:cNvSpPr txBox="1"/>
          <p:nvPr/>
        </p:nvSpPr>
        <p:spPr>
          <a:xfrm>
            <a:off x="12753230" y="3020394"/>
            <a:ext cx="22602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r>
              <a:rPr lang="en-US" sz="7200" dirty="0">
                <a:solidFill>
                  <a:srgbClr val="A100FF"/>
                </a:solidFill>
              </a:rPr>
              <a:t>MAY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E0F36-44FF-304A-05B8-70BF5BEDC4DF}"/>
              </a:ext>
            </a:extLst>
          </p:cNvPr>
          <p:cNvSpPr txBox="1"/>
          <p:nvPr/>
        </p:nvSpPr>
        <p:spPr>
          <a:xfrm>
            <a:off x="12604392" y="4365141"/>
            <a:ext cx="31357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MONTH WITH</a:t>
            </a:r>
          </a:p>
          <a:p>
            <a:r>
              <a:rPr lang="en-US" dirty="0"/>
              <a:t>   </a:t>
            </a:r>
            <a:r>
              <a:rPr lang="en-US" sz="4000" dirty="0"/>
              <a:t>MOST</a:t>
            </a:r>
            <a:r>
              <a:rPr lang="en-US" dirty="0"/>
              <a:t> </a:t>
            </a:r>
            <a:r>
              <a:rPr lang="en-US" sz="4000" dirty="0"/>
              <a:t>POSTS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1591150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r>
              <a:rPr lang="en-US" dirty="0"/>
              <a:t>SSSSSSSS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6E8BDED-9671-21C3-457E-722339C2C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227953"/>
              </p:ext>
            </p:extLst>
          </p:nvPr>
        </p:nvGraphicFramePr>
        <p:xfrm>
          <a:off x="2824654" y="1350121"/>
          <a:ext cx="15084872" cy="7094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53E9CF5-B111-29A2-E7E9-C3DEBE2B28D8}"/>
              </a:ext>
            </a:extLst>
          </p:cNvPr>
          <p:cNvSpPr txBox="1"/>
          <p:nvPr/>
        </p:nvSpPr>
        <p:spPr>
          <a:xfrm>
            <a:off x="2547949" y="2924131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Animals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788E3-A8D7-027B-8D7E-C30776942708}"/>
              </a:ext>
            </a:extLst>
          </p:cNvPr>
          <p:cNvSpPr txBox="1"/>
          <p:nvPr/>
        </p:nvSpPr>
        <p:spPr>
          <a:xfrm>
            <a:off x="2824654" y="4076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CC9B06-9643-108F-AAF0-A0F3B3DA780B}"/>
              </a:ext>
            </a:extLst>
          </p:cNvPr>
          <p:cNvSpPr txBox="1"/>
          <p:nvPr/>
        </p:nvSpPr>
        <p:spPr>
          <a:xfrm>
            <a:off x="2573769" y="3755243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Science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F9C80-641D-44FA-2D74-6E28CF2321A6}"/>
              </a:ext>
            </a:extLst>
          </p:cNvPr>
          <p:cNvSpPr txBox="1"/>
          <p:nvPr/>
        </p:nvSpPr>
        <p:spPr>
          <a:xfrm>
            <a:off x="1683123" y="4423900"/>
            <a:ext cx="228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Healthy Eating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3E3BA-7003-60CD-D43C-BD064C921A48}"/>
              </a:ext>
            </a:extLst>
          </p:cNvPr>
          <p:cNvSpPr txBox="1"/>
          <p:nvPr/>
        </p:nvSpPr>
        <p:spPr>
          <a:xfrm>
            <a:off x="2096250" y="5255012"/>
            <a:ext cx="1826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47F95-4878-6900-A3F7-77784DBF5A0D}"/>
              </a:ext>
            </a:extLst>
          </p:cNvPr>
          <p:cNvSpPr txBox="1"/>
          <p:nvPr/>
        </p:nvSpPr>
        <p:spPr>
          <a:xfrm>
            <a:off x="2917019" y="5945549"/>
            <a:ext cx="912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3FD6369-72A3-55A4-849E-43EB120E91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2584"/>
              </p:ext>
            </p:extLst>
          </p:nvPr>
        </p:nvGraphicFramePr>
        <p:xfrm>
          <a:off x="2430094" y="923618"/>
          <a:ext cx="15672918" cy="875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367</Words>
  <Application>Microsoft Office PowerPoint</Application>
  <PresentationFormat>Custom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Clear Sans Regular Bold</vt:lpstr>
      <vt:lpstr>Graphik Regular</vt:lpstr>
      <vt:lpstr>MS Shell Dlg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Musa Durowoju - musa.durowoju@studio.unibo.it</cp:lastModifiedBy>
  <cp:revision>12</cp:revision>
  <dcterms:created xsi:type="dcterms:W3CDTF">2006-08-16T00:00:00Z</dcterms:created>
  <dcterms:modified xsi:type="dcterms:W3CDTF">2025-01-11T19:55:23Z</dcterms:modified>
  <dc:identifier>DAEhDyfaYKE</dc:identifier>
</cp:coreProperties>
</file>